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86" r:id="rId7"/>
    <p:sldId id="285" r:id="rId8"/>
    <p:sldId id="261" r:id="rId9"/>
    <p:sldId id="262" r:id="rId10"/>
    <p:sldId id="263" r:id="rId11"/>
    <p:sldId id="264" r:id="rId12"/>
    <p:sldId id="265" r:id="rId13"/>
    <p:sldId id="269" r:id="rId14"/>
    <p:sldId id="266" r:id="rId15"/>
    <p:sldId id="268" r:id="rId16"/>
    <p:sldId id="275" r:id="rId17"/>
    <p:sldId id="276" r:id="rId18"/>
    <p:sldId id="270" r:id="rId19"/>
    <p:sldId id="277" r:id="rId20"/>
    <p:sldId id="274" r:id="rId21"/>
    <p:sldId id="273" r:id="rId22"/>
    <p:sldId id="271"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53393F-66A2-4580-B82B-1387778B3A84}" type="datetimeFigureOut">
              <a:rPr lang="en-US" smtClean="0"/>
              <a:t>11/19/2022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2FAB21-D06A-4535-8DE7-1AF6685598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53393F-66A2-4580-B82B-1387778B3A84}"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FAB21-D06A-4535-8DE7-1AF6685598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53393F-66A2-4580-B82B-1387778B3A84}"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FAB21-D06A-4535-8DE7-1AF6685598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53393F-66A2-4580-B82B-1387778B3A84}"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FAB21-D06A-4535-8DE7-1AF66855984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53393F-66A2-4580-B82B-1387778B3A84}"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FAB21-D06A-4535-8DE7-1AF66855984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53393F-66A2-4580-B82B-1387778B3A84}"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FAB21-D06A-4535-8DE7-1AF66855984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53393F-66A2-4580-B82B-1387778B3A84}"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FAB21-D06A-4535-8DE7-1AF6685598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53393F-66A2-4580-B82B-1387778B3A84}"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FAB21-D06A-4535-8DE7-1AF66855984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3393F-66A2-4580-B82B-1387778B3A84}"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FAB21-D06A-4535-8DE7-1AF6685598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753393F-66A2-4580-B82B-1387778B3A84}"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FAB21-D06A-4535-8DE7-1AF6685598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53393F-66A2-4580-B82B-1387778B3A84}" type="datetimeFigureOut">
              <a:rPr lang="en-US" smtClean="0"/>
              <a:t>11/19/2022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2FAB21-D06A-4535-8DE7-1AF66855984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53393F-66A2-4580-B82B-1387778B3A84}" type="datetimeFigureOut">
              <a:rPr lang="en-US" smtClean="0"/>
              <a:t>11/19/2022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52FAB21-D06A-4535-8DE7-1AF6685598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justice.gov/crt/about/hce/title8.php" TargetMode="External"/><Relationship Id="rId2" Type="http://schemas.openxmlformats.org/officeDocument/2006/relationships/hyperlink" Target="http://www.statecollegepa.us/index.aspx?nid=117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 Family Rentals</a:t>
            </a:r>
          </a:p>
        </p:txBody>
      </p:sp>
      <p:sp>
        <p:nvSpPr>
          <p:cNvPr id="3" name="Subtitle 2"/>
          <p:cNvSpPr>
            <a:spLocks noGrp="1"/>
          </p:cNvSpPr>
          <p:nvPr>
            <p:ph type="subTitle" idx="1"/>
          </p:nvPr>
        </p:nvSpPr>
        <p:spPr/>
        <p:txBody>
          <a:bodyPr>
            <a:normAutofit fontScale="77500" lnSpcReduction="20000"/>
          </a:bodyPr>
          <a:lstStyle/>
          <a:p>
            <a:r>
              <a:rPr lang="en-US" dirty="0"/>
              <a:t>Ed Coulson</a:t>
            </a:r>
          </a:p>
          <a:p>
            <a:r>
              <a:rPr lang="en-US" sz="1600" dirty="0" err="1"/>
              <a:t>Merage</a:t>
            </a:r>
            <a:r>
              <a:rPr lang="en-US" sz="1600" dirty="0"/>
              <a:t> School of Business, University of California, Irvine</a:t>
            </a:r>
          </a:p>
          <a:p>
            <a:r>
              <a:rPr lang="en-US" sz="1600" dirty="0"/>
              <a:t>Director, Lied Institute for Real Estate Studies, UNLV</a:t>
            </a:r>
          </a:p>
          <a:p>
            <a:r>
              <a:rPr lang="en-US" sz="1600" dirty="0"/>
              <a:t>Professor Emeritus of Economics, Penn State University</a:t>
            </a:r>
          </a:p>
          <a:p>
            <a:r>
              <a:rPr lang="en-US" sz="1600" dirty="0"/>
              <a:t>AREUEA Presidential Address, 2017</a:t>
            </a:r>
          </a:p>
        </p:txBody>
      </p:sp>
    </p:spTree>
    <p:extLst>
      <p:ext uri="{BB962C8B-B14F-4D97-AF65-F5344CB8AC3E}">
        <p14:creationId xmlns:p14="http://schemas.microsoft.com/office/powerpoint/2010/main" val="399536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Presumably coordination problem is solved with scale economies (at around 15 units) in building management.</a:t>
            </a:r>
          </a:p>
          <a:p>
            <a:r>
              <a:rPr lang="en-US" dirty="0"/>
              <a:t>(Parenthetically, there is also the “small numbers” problem of default and non-payment of HOA fees; and lender issues)</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8968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r>
              <a:rPr lang="en-US" sz="3100" dirty="0"/>
              <a:t>Professional management rises in unit count. (Coulson and Fisher, 2015)</a:t>
            </a:r>
            <a:br>
              <a:rPr lang="en-US" dirty="0"/>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567656"/>
            <a:ext cx="53340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075" y="1600200"/>
            <a:ext cx="53340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79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a:t>
            </a:r>
            <a:r>
              <a:rPr lang="en-US" i="1" u="sng" dirty="0"/>
              <a:t>maintenance scale explanation</a:t>
            </a:r>
            <a:r>
              <a:rPr lang="en-US" dirty="0"/>
              <a:t>.</a:t>
            </a:r>
          </a:p>
          <a:p>
            <a:r>
              <a:rPr lang="en-US" dirty="0"/>
              <a:t>Typical manager quote:</a:t>
            </a:r>
          </a:p>
          <a:p>
            <a:pPr lvl="1"/>
            <a:r>
              <a:rPr lang="en-US" sz="1600" dirty="0"/>
              <a:t>“The expenses of single-family rentals are often greater than those for multifamily rentals due to the lack of economies of scale. When comparing a 20-unit multifamily property to 20 single-family rentals, the costs of repairs and maintenance on the single-family rentals are often higher, as the houses would be located across a broader area. A multifamily property can often have an onsite manager to handle issues, which is not possible with single-family rentals. These differences lead to higher property management expenses.”</a:t>
            </a:r>
          </a:p>
          <a:p>
            <a:r>
              <a:rPr lang="en-US" sz="2000" dirty="0"/>
              <a:t>Economics literature is pretty silent (exceptions: </a:t>
            </a:r>
            <a:r>
              <a:rPr lang="en-US" sz="2000" dirty="0" err="1"/>
              <a:t>Linneman</a:t>
            </a:r>
            <a:r>
              <a:rPr lang="en-US" sz="2000" dirty="0"/>
              <a:t> (1985), Williams (1993))</a:t>
            </a:r>
          </a:p>
          <a:p>
            <a:r>
              <a:rPr lang="en-US" sz="2000" dirty="0"/>
              <a:t>But this is congruent with the traditional view of SF rentals as a “mom-and-pop” operation</a:t>
            </a:r>
          </a:p>
        </p:txBody>
      </p:sp>
      <p:sp>
        <p:nvSpPr>
          <p:cNvPr id="3" name="Title 2"/>
          <p:cNvSpPr>
            <a:spLocks noGrp="1"/>
          </p:cNvSpPr>
          <p:nvPr>
            <p:ph type="title"/>
          </p:nvPr>
        </p:nvSpPr>
        <p:spPr/>
        <p:txBody>
          <a:bodyPr>
            <a:normAutofit fontScale="90000"/>
          </a:bodyPr>
          <a:lstStyle/>
          <a:p>
            <a:r>
              <a:rPr lang="en-US" dirty="0"/>
              <a:t>We are led to where property managers already were</a:t>
            </a:r>
          </a:p>
        </p:txBody>
      </p:sp>
    </p:spTree>
    <p:extLst>
      <p:ext uri="{BB962C8B-B14F-4D97-AF65-F5344CB8AC3E}">
        <p14:creationId xmlns:p14="http://schemas.microsoft.com/office/powerpoint/2010/main" val="149760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8077200" cy="868362"/>
          </a:xfrm>
        </p:spPr>
        <p:txBody>
          <a:bodyPr/>
          <a:lstStyle/>
          <a:p>
            <a:r>
              <a:rPr lang="en-US" dirty="0"/>
              <a:t>That changed in 2011 </a:t>
            </a:r>
          </a:p>
        </p:txBody>
      </p:sp>
      <p:sp>
        <p:nvSpPr>
          <p:cNvPr id="4" name="Content Placeholder 3"/>
          <p:cNvSpPr>
            <a:spLocks noGrp="1"/>
          </p:cNvSpPr>
          <p:nvPr>
            <p:ph idx="1"/>
          </p:nvPr>
        </p:nvSpPr>
        <p:spPr>
          <a:xfrm>
            <a:off x="457200" y="1234440"/>
            <a:ext cx="8229600" cy="4525963"/>
          </a:xfrm>
        </p:spPr>
        <p:txBody>
          <a:bodyPr>
            <a:normAutofit/>
          </a:bodyPr>
          <a:lstStyle/>
          <a:p>
            <a:r>
              <a:rPr lang="en-US" sz="2000" dirty="0"/>
              <a:t>… particularly with the emergence of “BTR (large fund) sector”. Mills, Molloy and </a:t>
            </a:r>
            <a:r>
              <a:rPr lang="en-US" sz="2000" dirty="0" err="1"/>
              <a:t>Zarutskie</a:t>
            </a:r>
            <a:r>
              <a:rPr lang="en-US" sz="2000" dirty="0"/>
              <a:t> (“Buy to Rent” </a:t>
            </a:r>
            <a:r>
              <a:rPr lang="en-US" sz="2000" i="1" dirty="0"/>
              <a:t>Real Estate Economics</a:t>
            </a:r>
            <a:r>
              <a:rPr lang="en-US" sz="2000" dirty="0"/>
              <a:t>, forthcoming).</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47887"/>
            <a:ext cx="6712416"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35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defRPr/>
            </a:pPr>
            <a:r>
              <a:rPr lang="en-US" sz="2300" b="1" dirty="0"/>
              <a:t>Here's What Happens When Wall Street Builds A Rental Empire </a:t>
            </a:r>
            <a:endParaRPr lang="en-US" sz="2300" dirty="0"/>
          </a:p>
          <a:p>
            <a:pPr marL="0" indent="0">
              <a:buNone/>
              <a:defRPr/>
            </a:pPr>
            <a:r>
              <a:rPr lang="en-US" sz="2300" dirty="0"/>
              <a:t>Posted: 10/25/2013 8:23 am EDT  |  Updated: 10/25/2013 8:28 am EDT </a:t>
            </a:r>
          </a:p>
          <a:p>
            <a:pPr marL="0" indent="0">
              <a:buNone/>
              <a:defRPr/>
            </a:pPr>
            <a:r>
              <a:rPr lang="en-US" sz="2300" dirty="0"/>
              <a:t>…The odor greets her before she turns into her driveway each evening as she returns from work. It's there when she prepares dinner, and only diminishes when she and her husband hunker down in their bedroom, where they now eat their meals.</a:t>
            </a:r>
          </a:p>
          <a:p>
            <a:pPr marL="0" indent="0">
              <a:buNone/>
              <a:defRPr/>
            </a:pPr>
            <a:r>
              <a:rPr lang="en-US" sz="2300" dirty="0"/>
              <a:t>For the $1,225 a month she pays for the three-bedroom house in the quiet suburb of Lilburn, Culpepper thinks it isn't too much to expect that her landlord, Colony American Homes, make the necessary plumbing repairs to eliminate the smell. But her complaints have gone unanswered, she said. Short of buying a plane ticket to visit the company's office in Scottsdale, Ariz., she is out of ideas.</a:t>
            </a:r>
          </a:p>
          <a:p>
            <a:pPr marL="0" indent="0">
              <a:buNone/>
              <a:defRPr/>
            </a:pPr>
            <a:r>
              <a:rPr lang="en-US" sz="2300" dirty="0"/>
              <a:t>"You can not get in touch with them, you can't get them on the phone, you can't get them to respond to an email," said Culpepper, whose family has lived with the problem since the day they moved in five months ago. "My certified letters, they don't get answered." </a:t>
            </a:r>
          </a:p>
          <a:p>
            <a:endParaRPr lang="en-US" dirty="0"/>
          </a:p>
        </p:txBody>
      </p:sp>
      <p:sp>
        <p:nvSpPr>
          <p:cNvPr id="3" name="Title 2"/>
          <p:cNvSpPr>
            <a:spLocks noGrp="1"/>
          </p:cNvSpPr>
          <p:nvPr>
            <p:ph type="title"/>
          </p:nvPr>
        </p:nvSpPr>
        <p:spPr/>
        <p:txBody>
          <a:bodyPr>
            <a:normAutofit/>
          </a:bodyPr>
          <a:lstStyle/>
          <a:p>
            <a:r>
              <a:rPr lang="en-US" sz="3200" dirty="0"/>
              <a:t>The problems of separated management (Huffington Post)</a:t>
            </a:r>
          </a:p>
        </p:txBody>
      </p:sp>
    </p:spTree>
    <p:extLst>
      <p:ext uri="{BB962C8B-B14F-4D97-AF65-F5344CB8AC3E}">
        <p14:creationId xmlns:p14="http://schemas.microsoft.com/office/powerpoint/2010/main" val="213718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305800" cy="4525963"/>
          </a:xfrm>
        </p:spPr>
        <p:txBody>
          <a:bodyPr>
            <a:normAutofit/>
          </a:bodyPr>
          <a:lstStyle/>
          <a:p>
            <a:r>
              <a:rPr lang="en-US" dirty="0"/>
              <a:t>The housing/foreclosure crisis seems to be causal (</a:t>
            </a:r>
            <a:r>
              <a:rPr lang="en-US" dirty="0" err="1"/>
              <a:t>Schnure</a:t>
            </a:r>
            <a:r>
              <a:rPr lang="en-US" dirty="0"/>
              <a:t>, 2014). </a:t>
            </a:r>
          </a:p>
          <a:p>
            <a:r>
              <a:rPr lang="en-US" dirty="0"/>
              <a:t>(Single family) housing is durable, and drop in owner-occupier demand reduced prices enough to make BTR attractive.</a:t>
            </a:r>
          </a:p>
          <a:p>
            <a:r>
              <a:rPr lang="en-US" dirty="0"/>
              <a:t>Stabilized the sand state SF housing market</a:t>
            </a:r>
          </a:p>
          <a:p>
            <a:r>
              <a:rPr lang="en-US" dirty="0"/>
              <a:t>Provided affordable (spacious) housing (by avoiding the </a:t>
            </a:r>
            <a:r>
              <a:rPr lang="en-US" dirty="0" err="1"/>
              <a:t>downpayment</a:t>
            </a:r>
            <a:r>
              <a:rPr lang="en-US" dirty="0"/>
              <a:t> constraint).</a:t>
            </a:r>
          </a:p>
        </p:txBody>
      </p:sp>
      <p:sp>
        <p:nvSpPr>
          <p:cNvPr id="3" name="Title 2"/>
          <p:cNvSpPr>
            <a:spLocks noGrp="1"/>
          </p:cNvSpPr>
          <p:nvPr>
            <p:ph type="title"/>
          </p:nvPr>
        </p:nvSpPr>
        <p:spPr/>
        <p:txBody>
          <a:bodyPr/>
          <a:lstStyle/>
          <a:p>
            <a:r>
              <a:rPr lang="en-US" dirty="0"/>
              <a:t>What’s new in 2011?</a:t>
            </a:r>
          </a:p>
        </p:txBody>
      </p:sp>
    </p:spTree>
    <p:extLst>
      <p:ext uri="{BB962C8B-B14F-4D97-AF65-F5344CB8AC3E}">
        <p14:creationId xmlns:p14="http://schemas.microsoft.com/office/powerpoint/2010/main" val="190141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7837" y="1481138"/>
            <a:ext cx="622832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33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“Similarly, Oakland-based Waypoint American Homes abides by geographical rules, with properties located all within a 25-mile radius, at most.” (Multifamilyexecutive.com)</a:t>
            </a:r>
          </a:p>
          <a:p>
            <a:r>
              <a:rPr lang="en-US" sz="2800" dirty="0"/>
              <a:t>Some evidence in Mills, et al</a:t>
            </a:r>
          </a:p>
          <a:p>
            <a:r>
              <a:rPr lang="en-US" sz="2800" dirty="0"/>
              <a:t>Is this proper diversification?</a:t>
            </a:r>
          </a:p>
          <a:p>
            <a:r>
              <a:rPr lang="en-US" sz="2800" dirty="0"/>
              <a:t>Not unlike MF returns?</a:t>
            </a:r>
          </a:p>
          <a:p>
            <a:endParaRPr lang="en-US" sz="2800" dirty="0"/>
          </a:p>
          <a:p>
            <a:pPr marL="109728" indent="0">
              <a:buNone/>
            </a:pPr>
            <a:endParaRPr lang="en-US" sz="2800" dirty="0"/>
          </a:p>
          <a:p>
            <a:endParaRPr lang="en-US" dirty="0"/>
          </a:p>
        </p:txBody>
      </p:sp>
      <p:sp>
        <p:nvSpPr>
          <p:cNvPr id="4" name="Title 3"/>
          <p:cNvSpPr>
            <a:spLocks noGrp="1"/>
          </p:cNvSpPr>
          <p:nvPr>
            <p:ph type="title"/>
          </p:nvPr>
        </p:nvSpPr>
        <p:spPr/>
        <p:txBody>
          <a:bodyPr>
            <a:noAutofit/>
          </a:bodyPr>
          <a:lstStyle/>
          <a:p>
            <a:r>
              <a:rPr lang="en-US" sz="3200" dirty="0"/>
              <a:t>What else is new? Geographic concentration overcomes management problem</a:t>
            </a:r>
          </a:p>
        </p:txBody>
      </p:sp>
    </p:spTree>
    <p:extLst>
      <p:ext uri="{BB962C8B-B14F-4D97-AF65-F5344CB8AC3E}">
        <p14:creationId xmlns:p14="http://schemas.microsoft.com/office/powerpoint/2010/main" val="245741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419100"/>
            <a:ext cx="65913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95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Another stabilizing </a:t>
            </a:r>
            <a:r>
              <a:rPr lang="en-US" dirty="0" err="1"/>
              <a:t>factor:rent</a:t>
            </a:r>
            <a:r>
              <a:rPr lang="en-US" dirty="0"/>
              <a:t> securitization (Fields et al, SF Fed WP)</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91396"/>
            <a:ext cx="8229600" cy="450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28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“There are few facts in urban economics as reliable as the fact that people in multifamily units overwhelmingly rent and people in single-family units overwhelmingly own.”</a:t>
            </a:r>
          </a:p>
          <a:p>
            <a:pPr marL="109728" indent="0">
              <a:buNone/>
            </a:pPr>
            <a:r>
              <a:rPr lang="en-US" sz="2000" dirty="0"/>
              <a:t>-</a:t>
            </a:r>
            <a:r>
              <a:rPr lang="en-US" sz="2000" dirty="0" err="1"/>
              <a:t>Glaeser</a:t>
            </a:r>
            <a:r>
              <a:rPr lang="en-US" sz="2000" dirty="0"/>
              <a:t> and Shapiro (2003) “The Benefits of the Home Mortgage Interest Deduction”</a:t>
            </a:r>
            <a:r>
              <a:rPr lang="en-US" dirty="0"/>
              <a:t> </a:t>
            </a:r>
          </a:p>
          <a:p>
            <a:pPr marL="109728" indent="0">
              <a:buNone/>
            </a:pPr>
            <a:endParaRPr lang="en-US" dirty="0"/>
          </a:p>
          <a:p>
            <a:endParaRPr lang="en-US" dirty="0"/>
          </a:p>
          <a:p>
            <a:endParaRPr lang="en-US" dirty="0"/>
          </a:p>
        </p:txBody>
      </p:sp>
      <p:sp>
        <p:nvSpPr>
          <p:cNvPr id="3" name="Title 2"/>
          <p:cNvSpPr>
            <a:spLocks noGrp="1"/>
          </p:cNvSpPr>
          <p:nvPr>
            <p:ph type="title"/>
          </p:nvPr>
        </p:nvSpPr>
        <p:spPr/>
        <p:txBody>
          <a:bodyPr>
            <a:normAutofit/>
          </a:bodyPr>
          <a:lstStyle/>
          <a:p>
            <a:pPr algn="ctr"/>
            <a:r>
              <a:rPr lang="en-US" sz="3200" dirty="0"/>
              <a:t>Tenure Choice and Structure Type</a:t>
            </a:r>
          </a:p>
        </p:txBody>
      </p:sp>
    </p:spTree>
    <p:extLst>
      <p:ext uri="{BB962C8B-B14F-4D97-AF65-F5344CB8AC3E}">
        <p14:creationId xmlns:p14="http://schemas.microsoft.com/office/powerpoint/2010/main" val="375999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altLang="en-US" sz="2800" b="1" dirty="0"/>
              <a:t>Blackstone Establishes Single-Family Buy-to-Rent Lending Platform</a:t>
            </a:r>
          </a:p>
          <a:p>
            <a:pPr marL="0" indent="0">
              <a:buNone/>
            </a:pPr>
            <a:r>
              <a:rPr lang="en-US" altLang="en-US" sz="2800" i="1" dirty="0"/>
              <a:t>New York, NY, November 15, 2013</a:t>
            </a:r>
            <a:r>
              <a:rPr lang="en-US" altLang="en-US" sz="2800" dirty="0"/>
              <a:t>. Blackstone today announced that funds managed by Blackstone Tactical Opportunities have established B2R Finance (“B2R”) to provide</a:t>
            </a:r>
            <a:r>
              <a:rPr lang="en-US" altLang="en-US" sz="2800" i="1" dirty="0"/>
              <a:t> </a:t>
            </a:r>
            <a:r>
              <a:rPr lang="en-US" altLang="en-US" sz="2800" dirty="0"/>
              <a:t>residential buy-to-rent mortgages for property investors, focused exclusively on the financing needs of single-family home investors. </a:t>
            </a:r>
          </a:p>
          <a:p>
            <a:pPr marL="0" indent="0">
              <a:buNone/>
            </a:pPr>
            <a:r>
              <a:rPr lang="en-US" altLang="en-US" sz="2800" dirty="0"/>
              <a:t> </a:t>
            </a:r>
          </a:p>
          <a:p>
            <a:pPr marL="0" indent="0">
              <a:buNone/>
            </a:pPr>
            <a:r>
              <a:rPr lang="en-US" altLang="en-US" sz="2800" dirty="0"/>
              <a:t>Jas </a:t>
            </a:r>
            <a:r>
              <a:rPr lang="en-US" altLang="en-US" sz="2800" dirty="0" err="1"/>
              <a:t>Khaira</a:t>
            </a:r>
            <a:r>
              <a:rPr lang="en-US" altLang="en-US" sz="2800" dirty="0"/>
              <a:t> of Blackstone Tactical Opportunities said, “We see a great opportunity to fund small-and -medium-sized investors in the single-family space to help them expand their portfolios.  We are pleased to welcome the B2R team and look forward to building this business to support the growing single-family rental market.”</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45564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High transaction costs =&gt; longer spells</a:t>
            </a:r>
          </a:p>
          <a:p>
            <a:pPr marL="109728" indent="0">
              <a:buNone/>
            </a:pPr>
            <a:r>
              <a:rPr lang="en-US" dirty="0"/>
              <a:t>   =&gt;greater investment incentive</a:t>
            </a:r>
          </a:p>
          <a:p>
            <a:r>
              <a:rPr lang="en-US" dirty="0"/>
              <a:t>In both</a:t>
            </a:r>
          </a:p>
          <a:p>
            <a:pPr lvl="1"/>
            <a:r>
              <a:rPr lang="en-US" dirty="0"/>
              <a:t>Physical maintenance</a:t>
            </a:r>
          </a:p>
          <a:p>
            <a:pPr lvl="1"/>
            <a:r>
              <a:rPr lang="en-US" dirty="0"/>
              <a:t>Social capital</a:t>
            </a:r>
          </a:p>
        </p:txBody>
      </p:sp>
      <p:sp>
        <p:nvSpPr>
          <p:cNvPr id="3" name="Title 2"/>
          <p:cNvSpPr>
            <a:spLocks noGrp="1"/>
          </p:cNvSpPr>
          <p:nvPr>
            <p:ph type="title"/>
          </p:nvPr>
        </p:nvSpPr>
        <p:spPr/>
        <p:txBody>
          <a:bodyPr>
            <a:normAutofit fontScale="90000"/>
          </a:bodyPr>
          <a:lstStyle/>
          <a:p>
            <a:r>
              <a:rPr lang="en-US" dirty="0"/>
              <a:t>Is the rise in SF rentals a problem? Homeowners are nice neighbors</a:t>
            </a:r>
          </a:p>
        </p:txBody>
      </p:sp>
    </p:spTree>
    <p:extLst>
      <p:ext uri="{BB962C8B-B14F-4D97-AF65-F5344CB8AC3E}">
        <p14:creationId xmlns:p14="http://schemas.microsoft.com/office/powerpoint/2010/main" val="99380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dirty="0"/>
              <a:t>Home rentals — the new American Dream? (USA Today 6/6/2012)</a:t>
            </a:r>
          </a:p>
          <a:p>
            <a:pPr marL="109728" indent="0">
              <a:buNone/>
            </a:pPr>
            <a:endParaRPr lang="en-US" dirty="0"/>
          </a:p>
          <a:p>
            <a:pPr marL="109728" indent="0">
              <a:buNone/>
            </a:pPr>
            <a:r>
              <a:rPr lang="en-US" dirty="0"/>
              <a:t>GILBERT, Ariz. – Steve and Jodi Jacobson bought their </a:t>
            </a:r>
            <a:r>
              <a:rPr lang="en-US" dirty="0" err="1"/>
              <a:t>Phoenix­area</a:t>
            </a:r>
            <a:r>
              <a:rPr lang="en-US" dirty="0"/>
              <a:t> "dream home" in 2005.						</a:t>
            </a:r>
          </a:p>
          <a:p>
            <a:pPr marL="109728" indent="0">
              <a:buNone/>
            </a:pPr>
            <a:r>
              <a:rPr lang="en-US" dirty="0"/>
              <a:t>Yet, the combination of rentals and declining home values have taken a toll on The Arbors' appearance, other homeowners say. On a recent Friday night, a home that neighbors said was a rental sat vacant. Its garage door hung crooked and part­way open. Empty moving boxes and debris were stacked out front. "You see fewer people taking care of yards, more parked cars, more people working on cars," says Arbors homeowner Michael </a:t>
            </a:r>
            <a:r>
              <a:rPr lang="en-US" dirty="0" err="1"/>
              <a:t>Grandy</a:t>
            </a:r>
            <a:r>
              <a:rPr lang="en-US" dirty="0"/>
              <a:t>, 35. He moved into the neighborhood in 2008. Michelle House, who bought her Arbors home in 2009 for $163,000, says she's now surrounded by rentals and people she no longer knows. She often picks weeds left in yards. </a:t>
            </a:r>
          </a:p>
          <a:p>
            <a:endParaRPr lang="en-US" dirty="0"/>
          </a:p>
        </p:txBody>
      </p:sp>
      <p:sp>
        <p:nvSpPr>
          <p:cNvPr id="3" name="Title 2"/>
          <p:cNvSpPr>
            <a:spLocks noGrp="1"/>
          </p:cNvSpPr>
          <p:nvPr>
            <p:ph type="title"/>
          </p:nvPr>
        </p:nvSpPr>
        <p:spPr/>
        <p:txBody>
          <a:bodyPr>
            <a:normAutofit/>
          </a:bodyPr>
          <a:lstStyle/>
          <a:p>
            <a:r>
              <a:rPr lang="en-US" sz="3200" dirty="0"/>
              <a:t>The rental externality didn’t go away.</a:t>
            </a:r>
          </a:p>
        </p:txBody>
      </p:sp>
    </p:spTree>
    <p:extLst>
      <p:ext uri="{BB962C8B-B14F-4D97-AF65-F5344CB8AC3E}">
        <p14:creationId xmlns:p14="http://schemas.microsoft.com/office/powerpoint/2010/main" val="410065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As Renters Move In, Some Homeowners Fret</a:t>
            </a:r>
            <a:r>
              <a:rPr lang="en-US" dirty="0"/>
              <a:t> (New York Times, 8-28-2013)</a:t>
            </a:r>
          </a:p>
          <a:p>
            <a:r>
              <a:rPr lang="en-US" sz="1800" dirty="0"/>
              <a:t>“Used to, we knew our neighbors,” Ms. Holcomb said. Then she gestured toward the few remaining owner-occupied houses nearby. “Except for the two that have been here, I don’t know any of my neighbors.”</a:t>
            </a:r>
          </a:p>
          <a:p>
            <a:r>
              <a:rPr lang="en-US" sz="1800" dirty="0"/>
              <a:t>Asked how many renters were active with the neighborhood watch, Mr. </a:t>
            </a:r>
            <a:r>
              <a:rPr lang="en-US" sz="1800" dirty="0" err="1"/>
              <a:t>Fumich</a:t>
            </a:r>
            <a:r>
              <a:rPr lang="en-US" sz="1800" dirty="0"/>
              <a:t> said, “Zero.”</a:t>
            </a:r>
            <a:endParaRPr lang="en-US" sz="1800" b="1" i="1" dirty="0"/>
          </a:p>
        </p:txBody>
      </p:sp>
      <p:sp>
        <p:nvSpPr>
          <p:cNvPr id="3" name="Title 2"/>
          <p:cNvSpPr>
            <a:spLocks noGrp="1"/>
          </p:cNvSpPr>
          <p:nvPr>
            <p:ph type="title"/>
          </p:nvPr>
        </p:nvSpPr>
        <p:spPr/>
        <p:txBody>
          <a:bodyPr>
            <a:normAutofit/>
          </a:bodyPr>
          <a:lstStyle/>
          <a:p>
            <a:r>
              <a:rPr lang="en-US" sz="3200" dirty="0"/>
              <a:t>Does social capital decline?</a:t>
            </a:r>
          </a:p>
        </p:txBody>
      </p:sp>
    </p:spTree>
    <p:extLst>
      <p:ext uri="{BB962C8B-B14F-4D97-AF65-F5344CB8AC3E}">
        <p14:creationId xmlns:p14="http://schemas.microsoft.com/office/powerpoint/2010/main" val="35223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Homeowners </a:t>
            </a:r>
          </a:p>
          <a:p>
            <a:pPr lvl="1"/>
            <a:r>
              <a:rPr lang="en-US" sz="1800" dirty="0"/>
              <a:t>Maintain better</a:t>
            </a:r>
          </a:p>
          <a:p>
            <a:pPr lvl="2"/>
            <a:r>
              <a:rPr lang="en-US" sz="1800" dirty="0" err="1"/>
              <a:t>Galster</a:t>
            </a:r>
            <a:r>
              <a:rPr lang="en-US" sz="1800" dirty="0"/>
              <a:t> (1983), Harding, </a:t>
            </a:r>
            <a:r>
              <a:rPr lang="en-US" sz="1800" dirty="0" err="1"/>
              <a:t>Miceli</a:t>
            </a:r>
            <a:r>
              <a:rPr lang="en-US" sz="1800" dirty="0"/>
              <a:t> and </a:t>
            </a:r>
            <a:r>
              <a:rPr lang="en-US" sz="1800" dirty="0" err="1"/>
              <a:t>Sirmans</a:t>
            </a:r>
            <a:r>
              <a:rPr lang="en-US" sz="1800" dirty="0"/>
              <a:t> (2000), </a:t>
            </a:r>
            <a:r>
              <a:rPr lang="en-US" sz="1800" dirty="0" err="1"/>
              <a:t>Gatzlaff</a:t>
            </a:r>
            <a:r>
              <a:rPr lang="en-US" sz="1800" dirty="0"/>
              <a:t>, Green and Ling (1998)</a:t>
            </a:r>
          </a:p>
          <a:p>
            <a:pPr lvl="1"/>
            <a:r>
              <a:rPr lang="en-US" sz="1800" dirty="0"/>
              <a:t>Have better kids</a:t>
            </a:r>
          </a:p>
          <a:p>
            <a:pPr lvl="2"/>
            <a:r>
              <a:rPr lang="en-US" sz="1800" dirty="0"/>
              <a:t>Green and White (1997), </a:t>
            </a:r>
            <a:r>
              <a:rPr lang="en-US" sz="1800" dirty="0" err="1"/>
              <a:t>Haurin</a:t>
            </a:r>
            <a:r>
              <a:rPr lang="en-US" sz="1800" dirty="0"/>
              <a:t>, Parcel, and </a:t>
            </a:r>
            <a:r>
              <a:rPr lang="en-US" sz="1800" dirty="0" err="1"/>
              <a:t>Haurin</a:t>
            </a:r>
            <a:r>
              <a:rPr lang="en-US" sz="1800" dirty="0"/>
              <a:t> (2002), Barker and Miller (2009),</a:t>
            </a:r>
            <a:r>
              <a:rPr lang="en-US" sz="1800" dirty="0" err="1"/>
              <a:t>Holupka</a:t>
            </a:r>
            <a:r>
              <a:rPr lang="en-US" sz="1800" dirty="0"/>
              <a:t> and Newman (2012), Green, Painter and White (2012)</a:t>
            </a:r>
          </a:p>
          <a:p>
            <a:pPr lvl="1"/>
            <a:r>
              <a:rPr lang="en-US" sz="1800" dirty="0"/>
              <a:t>Are better people</a:t>
            </a:r>
          </a:p>
          <a:p>
            <a:pPr lvl="2"/>
            <a:r>
              <a:rPr lang="en-US" sz="1800" dirty="0" err="1"/>
              <a:t>DiPasquale</a:t>
            </a:r>
            <a:r>
              <a:rPr lang="en-US" sz="1800" dirty="0"/>
              <a:t> and </a:t>
            </a:r>
            <a:r>
              <a:rPr lang="en-US" sz="1800" dirty="0" err="1"/>
              <a:t>Glaeser</a:t>
            </a:r>
            <a:r>
              <a:rPr lang="en-US" sz="1800" dirty="0"/>
              <a:t> (1999), </a:t>
            </a:r>
            <a:r>
              <a:rPr lang="en-US" sz="1800" dirty="0" err="1"/>
              <a:t>Engelhardt</a:t>
            </a:r>
            <a:r>
              <a:rPr lang="en-US" sz="1800" dirty="0"/>
              <a:t>, </a:t>
            </a:r>
            <a:r>
              <a:rPr lang="en-US" sz="1800" dirty="0" err="1"/>
              <a:t>Eriksen</a:t>
            </a:r>
            <a:r>
              <a:rPr lang="en-US" sz="1800" dirty="0"/>
              <a:t> and Gale (2010)</a:t>
            </a:r>
          </a:p>
          <a:p>
            <a:pPr lvl="1"/>
            <a:r>
              <a:rPr lang="en-US" sz="1800" dirty="0"/>
              <a:t>Raise property values</a:t>
            </a:r>
          </a:p>
          <a:p>
            <a:pPr lvl="2"/>
            <a:r>
              <a:rPr lang="en-US" sz="1800" dirty="0"/>
              <a:t>Coulson and Li (2013)</a:t>
            </a:r>
          </a:p>
          <a:p>
            <a:r>
              <a:rPr lang="en-US" sz="1800" dirty="0"/>
              <a:t>See also </a:t>
            </a:r>
            <a:r>
              <a:rPr lang="en-US" sz="1800" dirty="0" err="1"/>
              <a:t>Glaeser</a:t>
            </a:r>
            <a:r>
              <a:rPr lang="en-US" sz="1800" dirty="0"/>
              <a:t> and </a:t>
            </a:r>
            <a:r>
              <a:rPr lang="en-US" sz="1800" dirty="0" err="1"/>
              <a:t>Sacerdote</a:t>
            </a:r>
            <a:r>
              <a:rPr lang="en-US" sz="1800" dirty="0"/>
              <a:t> (2000)</a:t>
            </a:r>
          </a:p>
          <a:p>
            <a:pPr lvl="2"/>
            <a:endParaRPr lang="en-US" dirty="0"/>
          </a:p>
        </p:txBody>
      </p:sp>
      <p:sp>
        <p:nvSpPr>
          <p:cNvPr id="3" name="Title 2"/>
          <p:cNvSpPr>
            <a:spLocks noGrp="1"/>
          </p:cNvSpPr>
          <p:nvPr>
            <p:ph type="title"/>
          </p:nvPr>
        </p:nvSpPr>
        <p:spPr/>
        <p:txBody>
          <a:bodyPr>
            <a:normAutofit/>
          </a:bodyPr>
          <a:lstStyle/>
          <a:p>
            <a:r>
              <a:rPr lang="en-US" sz="3200" dirty="0"/>
              <a:t>Plenty of evidence, all of it contradictory</a:t>
            </a:r>
          </a:p>
        </p:txBody>
      </p:sp>
    </p:spTree>
    <p:extLst>
      <p:ext uri="{BB962C8B-B14F-4D97-AF65-F5344CB8AC3E}">
        <p14:creationId xmlns:p14="http://schemas.microsoft.com/office/powerpoint/2010/main" val="3251184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a:t>Shaffner</a:t>
            </a:r>
            <a:r>
              <a:rPr lang="en-US" dirty="0"/>
              <a:t>, </a:t>
            </a:r>
            <a:r>
              <a:rPr lang="en-US" i="1" dirty="0"/>
              <a:t>WPSU</a:t>
            </a:r>
            <a:r>
              <a:rPr lang="en-US" dirty="0"/>
              <a:t>, Carroll, </a:t>
            </a:r>
            <a:r>
              <a:rPr lang="en-US" i="1" dirty="0"/>
              <a:t>Centre Daily Times  </a:t>
            </a:r>
            <a:endParaRPr lang="en-US" b="1" dirty="0"/>
          </a:p>
          <a:p>
            <a:pPr marL="109728" indent="0">
              <a:buNone/>
            </a:pPr>
            <a:r>
              <a:rPr lang="en-US" sz="2800" b="1" dirty="0"/>
              <a:t> </a:t>
            </a:r>
          </a:p>
          <a:p>
            <a:r>
              <a:rPr lang="en-US" sz="2300" dirty="0"/>
              <a:t>“</a:t>
            </a:r>
            <a:r>
              <a:rPr lang="en-US" sz="2100" dirty="0"/>
              <a:t>Through the Homestead Investment Program, the borough's </a:t>
            </a:r>
            <a:r>
              <a:rPr lang="en-US" sz="2100" dirty="0">
                <a:hlinkClick r:id="rId2"/>
              </a:rPr>
              <a:t>Redevelopment Authority</a:t>
            </a:r>
            <a:r>
              <a:rPr lang="en-US" sz="2100" dirty="0"/>
              <a:t>, or RDA, plans to beat prospective landlords to the punch by purchasing homes that were rentals or might turn into rentals.</a:t>
            </a:r>
            <a:br>
              <a:rPr lang="en-US" sz="2100" dirty="0"/>
            </a:br>
            <a:br>
              <a:rPr lang="en-US" sz="2100" dirty="0"/>
            </a:br>
            <a:r>
              <a:rPr lang="en-US" sz="2100" dirty="0"/>
              <a:t>“The RDA would then either rent the houses out only to non-students (this is legal because students are not a protected class under the </a:t>
            </a:r>
            <a:r>
              <a:rPr lang="en-US" sz="2100" dirty="0">
                <a:hlinkClick r:id="rId3"/>
              </a:rPr>
              <a:t>Fair Housing Act</a:t>
            </a:r>
            <a:r>
              <a:rPr lang="en-US" sz="2100" dirty="0"/>
              <a:t>) or resell the homes, but with a restrictive covenant on the deed that prohibits the houses from becoming rentals. They'll do this with a 5 million dollar line of credit that's backed by the borough.</a:t>
            </a:r>
          </a:p>
          <a:p>
            <a:endParaRPr lang="en-US" sz="2100" dirty="0"/>
          </a:p>
          <a:p>
            <a:r>
              <a:rPr lang="en-US" sz="2100" dirty="0"/>
              <a:t>“What worries residents is that the ever-growing demand for student housing means rentals are creeping into quieter, more family-oriented blocks of the neighborhood.”</a:t>
            </a:r>
          </a:p>
          <a:p>
            <a:endParaRPr lang="en-US" sz="2100" dirty="0"/>
          </a:p>
          <a:p>
            <a:r>
              <a:rPr lang="en-US" sz="2000" dirty="0"/>
              <a:t>“The goal of the program is to stabilize…  neighborhoods” the Borough Manager said</a:t>
            </a:r>
            <a:endParaRPr lang="en-US" sz="2100" dirty="0"/>
          </a:p>
        </p:txBody>
      </p:sp>
      <p:sp>
        <p:nvSpPr>
          <p:cNvPr id="3" name="Title 2"/>
          <p:cNvSpPr>
            <a:spLocks noGrp="1"/>
          </p:cNvSpPr>
          <p:nvPr>
            <p:ph type="title"/>
          </p:nvPr>
        </p:nvSpPr>
        <p:spPr/>
        <p:txBody>
          <a:bodyPr>
            <a:normAutofit/>
          </a:bodyPr>
          <a:lstStyle/>
          <a:p>
            <a:r>
              <a:rPr lang="en-US" sz="3200" dirty="0"/>
              <a:t>Tenure and neighborhood change: The case of State College, PA</a:t>
            </a:r>
          </a:p>
        </p:txBody>
      </p:sp>
    </p:spTree>
    <p:extLst>
      <p:ext uri="{BB962C8B-B14F-4D97-AF65-F5344CB8AC3E}">
        <p14:creationId xmlns:p14="http://schemas.microsoft.com/office/powerpoint/2010/main" val="216304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Coulson and </a:t>
            </a:r>
            <a:r>
              <a:rPr lang="en-US" sz="3200" dirty="0" err="1"/>
              <a:t>Wommer</a:t>
            </a:r>
            <a:r>
              <a:rPr lang="en-US" sz="3200" dirty="0"/>
              <a:t>: Tenure Tipping</a:t>
            </a:r>
          </a:p>
        </p:txBody>
      </p:sp>
      <p:pic>
        <p:nvPicPr>
          <p:cNvPr id="4" name="Picture 3"/>
          <p:cNvPicPr>
            <a:picLocks noChangeAspect="1"/>
          </p:cNvPicPr>
          <p:nvPr/>
        </p:nvPicPr>
        <p:blipFill>
          <a:blip r:embed="rId2"/>
          <a:stretch>
            <a:fillRect/>
          </a:stretch>
        </p:blipFill>
        <p:spPr>
          <a:xfrm>
            <a:off x="1905000" y="1143000"/>
            <a:ext cx="4674916" cy="4581750"/>
          </a:xfrm>
          <a:prstGeom prst="rect">
            <a:avLst/>
          </a:prstGeom>
        </p:spPr>
      </p:pic>
    </p:spTree>
    <p:extLst>
      <p:ext uri="{BB962C8B-B14F-4D97-AF65-F5344CB8AC3E}">
        <p14:creationId xmlns:p14="http://schemas.microsoft.com/office/powerpoint/2010/main" val="103539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39741" y="1481138"/>
            <a:ext cx="4464517" cy="4525962"/>
          </a:xfrm>
          <a:prstGeom prst="rect">
            <a:avLst/>
          </a:prstGeom>
        </p:spPr>
      </p:pic>
    </p:spTree>
    <p:extLst>
      <p:ext uri="{BB962C8B-B14F-4D97-AF65-F5344CB8AC3E}">
        <p14:creationId xmlns:p14="http://schemas.microsoft.com/office/powerpoint/2010/main" val="291580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Sensitivity to single family rentals has increased in the last two decades</a:t>
            </a:r>
          </a:p>
          <a:p>
            <a:r>
              <a:rPr lang="en-US" dirty="0"/>
              <a:t>Tipping points have lowered, and the degree of change have increased</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1504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 there is a fundamental and difficult tradeoff:</a:t>
            </a:r>
          </a:p>
          <a:p>
            <a:pPr lvl="1"/>
            <a:r>
              <a:rPr lang="en-US" dirty="0"/>
              <a:t>Single family rentals provide affordable ( in the wealth sense) housing to families who benefit from having detached, spacious living arrangements</a:t>
            </a:r>
          </a:p>
          <a:p>
            <a:pPr lvl="1"/>
            <a:r>
              <a:rPr lang="en-US" dirty="0"/>
              <a:t>But given the potential problems of separated maintenance, and the different incentives of renters, this may have repercussions for neighborhoods</a:t>
            </a:r>
          </a:p>
          <a:p>
            <a:pPr lvl="1"/>
            <a:r>
              <a:rPr lang="en-US" dirty="0"/>
              <a:t>All of this is taking place amidst other evolutions in housing preferences (Couture and </a:t>
            </a:r>
            <a:r>
              <a:rPr lang="en-US" dirty="0" err="1"/>
              <a:t>Handbury</a:t>
            </a:r>
            <a:r>
              <a:rPr lang="en-US" dirty="0"/>
              <a:t>, 2016)</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99180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1363482"/>
              </p:ext>
            </p:extLst>
          </p:nvPr>
        </p:nvGraphicFramePr>
        <p:xfrm>
          <a:off x="1447800" y="1752600"/>
          <a:ext cx="6080760" cy="67056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16380">
                  <a:extLst>
                    <a:ext uri="{9D8B030D-6E8A-4147-A177-3AD203B41FA5}">
                      <a16:colId xmlns:a16="http://schemas.microsoft.com/office/drawing/2014/main" val="20001"/>
                    </a:ext>
                  </a:extLst>
                </a:gridCol>
                <a:gridCol w="1520190">
                  <a:extLst>
                    <a:ext uri="{9D8B030D-6E8A-4147-A177-3AD203B41FA5}">
                      <a16:colId xmlns:a16="http://schemas.microsoft.com/office/drawing/2014/main" val="20002"/>
                    </a:ext>
                  </a:extLst>
                </a:gridCol>
                <a:gridCol w="1520190">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Rental</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Owner-occupied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rental</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100" dirty="0">
                          <a:effectLst/>
                        </a:rPr>
                        <a:t>Single Family</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10.6</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60.0</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15.0</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100">
                          <a:effectLst/>
                        </a:rPr>
                        <a:t>Multi Family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23.5</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3.8</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86.1</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endParaRPr lang="en-US" dirty="0"/>
          </a:p>
        </p:txBody>
      </p:sp>
      <p:sp>
        <p:nvSpPr>
          <p:cNvPr id="5" name="Rectangle 1"/>
          <p:cNvSpPr>
            <a:spLocks noChangeArrowheads="1"/>
          </p:cNvSpPr>
          <p:nvPr/>
        </p:nvSpPr>
        <p:spPr bwMode="auto">
          <a:xfrm>
            <a:off x="1452073" y="2438400"/>
            <a:ext cx="640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Number of housing units (000,000s). 2000 Census.  Single family includes single family detached and attached.  Figures do not include mobile homes, boats, etc.</a:t>
            </a:r>
            <a:endParaRPr kumimoji="0" lang="en-US" altLang="en-US"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5522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77985886"/>
              </p:ext>
            </p:extLst>
          </p:nvPr>
        </p:nvGraphicFramePr>
        <p:xfrm>
          <a:off x="1447800" y="1752600"/>
          <a:ext cx="6080760" cy="670560"/>
        </p:xfrm>
        <a:graphic>
          <a:graphicData uri="http://schemas.openxmlformats.org/drawingml/2006/table">
            <a:tbl>
              <a:tblPr firstRow="1" firstCol="1" bandRow="1">
                <a:tableStyleId>{5C22544A-7EE6-4342-B048-85BDC9FD1C3A}</a:tableStyleId>
              </a:tblPr>
              <a:tblGrid>
                <a:gridCol w="1520190">
                  <a:extLst>
                    <a:ext uri="{9D8B030D-6E8A-4147-A177-3AD203B41FA5}">
                      <a16:colId xmlns:a16="http://schemas.microsoft.com/office/drawing/2014/main" val="20000"/>
                    </a:ext>
                  </a:extLst>
                </a:gridCol>
                <a:gridCol w="1520190">
                  <a:extLst>
                    <a:ext uri="{9D8B030D-6E8A-4147-A177-3AD203B41FA5}">
                      <a16:colId xmlns:a16="http://schemas.microsoft.com/office/drawing/2014/main" val="20001"/>
                    </a:ext>
                  </a:extLst>
                </a:gridCol>
                <a:gridCol w="1520190">
                  <a:extLst>
                    <a:ext uri="{9D8B030D-6E8A-4147-A177-3AD203B41FA5}">
                      <a16:colId xmlns:a16="http://schemas.microsoft.com/office/drawing/2014/main" val="20002"/>
                    </a:ext>
                  </a:extLst>
                </a:gridCol>
                <a:gridCol w="1520190">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Rental</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Owner-occupied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rental</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100">
                          <a:effectLst/>
                        </a:rPr>
                        <a:t>Single Family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10.6</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60.0</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15.0</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100">
                          <a:effectLst/>
                        </a:rPr>
                        <a:t>Multi Family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23.5</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3.8</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86.1</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normAutofit fontScale="90000"/>
          </a:bodyPr>
          <a:lstStyle/>
          <a:p>
            <a:r>
              <a:rPr lang="en-US" sz="3600" dirty="0"/>
              <a:t>But, in the last 15 years, 40% of the growth in SF is in rentals</a:t>
            </a:r>
          </a:p>
        </p:txBody>
      </p:sp>
      <p:sp>
        <p:nvSpPr>
          <p:cNvPr id="5" name="Rectangle 1"/>
          <p:cNvSpPr>
            <a:spLocks noChangeArrowheads="1"/>
          </p:cNvSpPr>
          <p:nvPr/>
        </p:nvSpPr>
        <p:spPr bwMode="auto">
          <a:xfrm>
            <a:off x="1477710" y="2438400"/>
            <a:ext cx="609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Number of housing units (000,000s). 2000 Census.  Single family includes single family detached and attached.  Figures do not include mobile homes, boats, etc.</a:t>
            </a:r>
            <a:endParaRPr kumimoji="0" lang="en-US" altLang="en-US"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26177275"/>
              </p:ext>
            </p:extLst>
          </p:nvPr>
        </p:nvGraphicFramePr>
        <p:xfrm>
          <a:off x="1441034" y="3581400"/>
          <a:ext cx="6080760" cy="670560"/>
        </p:xfrm>
        <a:graphic>
          <a:graphicData uri="http://schemas.openxmlformats.org/drawingml/2006/table">
            <a:tbl>
              <a:tblPr firstRow="1" firstCol="1" bandRow="1">
                <a:tableStyleId>{5C22544A-7EE6-4342-B048-85BDC9FD1C3A}</a:tableStyleId>
              </a:tblPr>
              <a:tblGrid>
                <a:gridCol w="1520190">
                  <a:extLst>
                    <a:ext uri="{9D8B030D-6E8A-4147-A177-3AD203B41FA5}">
                      <a16:colId xmlns:a16="http://schemas.microsoft.com/office/drawing/2014/main" val="20000"/>
                    </a:ext>
                  </a:extLst>
                </a:gridCol>
                <a:gridCol w="1520190">
                  <a:extLst>
                    <a:ext uri="{9D8B030D-6E8A-4147-A177-3AD203B41FA5}">
                      <a16:colId xmlns:a16="http://schemas.microsoft.com/office/drawing/2014/main" val="20001"/>
                    </a:ext>
                  </a:extLst>
                </a:gridCol>
                <a:gridCol w="1520190">
                  <a:extLst>
                    <a:ext uri="{9D8B030D-6E8A-4147-A177-3AD203B41FA5}">
                      <a16:colId xmlns:a16="http://schemas.microsoft.com/office/drawing/2014/main" val="20002"/>
                    </a:ext>
                  </a:extLst>
                </a:gridCol>
                <a:gridCol w="1520190">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Rental</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Owner-occupied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rental</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100">
                          <a:effectLst/>
                        </a:rPr>
                        <a:t>Single Family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14.6</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65.8</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18.2</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100">
                          <a:effectLst/>
                        </a:rPr>
                        <a:t>Multi Family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25.6</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3.9</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86.8</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454565" y="4343400"/>
            <a:ext cx="61422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Number of housing units (000,000s). 2011-15 ACS.  Single family includes single family detached and attached.  Figures do not include mobile homes, boats, etc.</a:t>
            </a:r>
            <a:endParaRPr kumimoji="0" lang="en-US" altLang="en-US"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4709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i="1" u="sng" dirty="0"/>
              <a:t>The quality hypothesis</a:t>
            </a:r>
          </a:p>
          <a:p>
            <a:pPr marL="109728" indent="0">
              <a:buNone/>
            </a:pPr>
            <a:endParaRPr lang="en-US" i="1" u="sng" dirty="0"/>
          </a:p>
          <a:p>
            <a:r>
              <a:rPr lang="en-US" dirty="0"/>
              <a:t>Houses are bigger than apartments</a:t>
            </a:r>
          </a:p>
          <a:p>
            <a:r>
              <a:rPr lang="en-US" dirty="0"/>
              <a:t>Bigger tax break for owner-occupiers, who outbid investors for the largest properties.</a:t>
            </a:r>
          </a:p>
          <a:p>
            <a:r>
              <a:rPr lang="en-US" dirty="0"/>
              <a:t>Or, more scope for property rights</a:t>
            </a:r>
          </a:p>
        </p:txBody>
      </p:sp>
      <p:sp>
        <p:nvSpPr>
          <p:cNvPr id="3" name="Title 2"/>
          <p:cNvSpPr>
            <a:spLocks noGrp="1"/>
          </p:cNvSpPr>
          <p:nvPr>
            <p:ph type="title"/>
          </p:nvPr>
        </p:nvSpPr>
        <p:spPr/>
        <p:txBody>
          <a:bodyPr>
            <a:normAutofit/>
          </a:bodyPr>
          <a:lstStyle/>
          <a:p>
            <a:r>
              <a:rPr lang="en-US" sz="3200" dirty="0"/>
              <a:t>Why is there a correlation between structure type and tenure choice?</a:t>
            </a:r>
          </a:p>
        </p:txBody>
      </p:sp>
    </p:spTree>
    <p:extLst>
      <p:ext uri="{BB962C8B-B14F-4D97-AF65-F5344CB8AC3E}">
        <p14:creationId xmlns:p14="http://schemas.microsoft.com/office/powerpoint/2010/main" val="279206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6811909"/>
              </p:ext>
            </p:extLst>
          </p:nvPr>
        </p:nvGraphicFramePr>
        <p:xfrm>
          <a:off x="1752601" y="1981200"/>
          <a:ext cx="4664983" cy="3427982"/>
        </p:xfrm>
        <a:graphic>
          <a:graphicData uri="http://schemas.openxmlformats.org/drawingml/2006/table">
            <a:tbl>
              <a:tblPr firstRow="1" firstCol="1" bandRow="1">
                <a:tableStyleId>{5C22544A-7EE6-4342-B048-85BDC9FD1C3A}</a:tableStyleId>
              </a:tblPr>
              <a:tblGrid>
                <a:gridCol w="1230879">
                  <a:extLst>
                    <a:ext uri="{9D8B030D-6E8A-4147-A177-3AD203B41FA5}">
                      <a16:colId xmlns:a16="http://schemas.microsoft.com/office/drawing/2014/main" val="20000"/>
                    </a:ext>
                  </a:extLst>
                </a:gridCol>
                <a:gridCol w="858526">
                  <a:extLst>
                    <a:ext uri="{9D8B030D-6E8A-4147-A177-3AD203B41FA5}">
                      <a16:colId xmlns:a16="http://schemas.microsoft.com/office/drawing/2014/main" val="20001"/>
                    </a:ext>
                  </a:extLst>
                </a:gridCol>
                <a:gridCol w="858526">
                  <a:extLst>
                    <a:ext uri="{9D8B030D-6E8A-4147-A177-3AD203B41FA5}">
                      <a16:colId xmlns:a16="http://schemas.microsoft.com/office/drawing/2014/main" val="20002"/>
                    </a:ext>
                  </a:extLst>
                </a:gridCol>
                <a:gridCol w="858526">
                  <a:extLst>
                    <a:ext uri="{9D8B030D-6E8A-4147-A177-3AD203B41FA5}">
                      <a16:colId xmlns:a16="http://schemas.microsoft.com/office/drawing/2014/main" val="20003"/>
                    </a:ext>
                  </a:extLst>
                </a:gridCol>
                <a:gridCol w="858526">
                  <a:extLst>
                    <a:ext uri="{9D8B030D-6E8A-4147-A177-3AD203B41FA5}">
                      <a16:colId xmlns:a16="http://schemas.microsoft.com/office/drawing/2014/main" val="20004"/>
                    </a:ext>
                  </a:extLst>
                </a:gridCol>
              </a:tblGrid>
              <a:tr h="1146049">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nSpc>
                          <a:spcPct val="107000"/>
                        </a:lnSpc>
                        <a:spcBef>
                          <a:spcPts val="0"/>
                        </a:spcBef>
                        <a:spcAft>
                          <a:spcPts val="0"/>
                        </a:spcAft>
                      </a:pPr>
                      <a:r>
                        <a:rPr lang="en-US" sz="1200" dirty="0">
                          <a:effectLst/>
                        </a:rPr>
                        <a:t>Apartments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nSpc>
                          <a:spcPct val="107000"/>
                        </a:lnSpc>
                        <a:spcBef>
                          <a:spcPts val="0"/>
                        </a:spcBef>
                        <a:spcAft>
                          <a:spcPts val="0"/>
                        </a:spcAft>
                      </a:pPr>
                      <a:r>
                        <a:rPr lang="en-US" sz="1200">
                          <a:effectLst/>
                        </a:rPr>
                        <a:t>Owner-occupied Condos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0000"/>
                  </a:ext>
                </a:extLst>
              </a:tr>
              <a:tr h="764033">
                <a:tc>
                  <a:txBody>
                    <a:bodyPr/>
                    <a:lstStyle/>
                    <a:p>
                      <a:pPr marL="0" marR="0">
                        <a:lnSpc>
                          <a:spcPct val="107000"/>
                        </a:lnSpc>
                        <a:spcBef>
                          <a:spcPts val="0"/>
                        </a:spcBef>
                        <a:spcAft>
                          <a:spcPts val="0"/>
                        </a:spcAft>
                      </a:pPr>
                      <a:r>
                        <a:rPr lang="en-US" sz="1200">
                          <a:effectLst/>
                        </a:rPr>
                        <a:t>Variable        Obs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Std. Dev.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Std. Dev.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71852">
                <a:tc>
                  <a:txBody>
                    <a:bodyPr/>
                    <a:lstStyle/>
                    <a:p>
                      <a:pPr>
                        <a:lnSpc>
                          <a:spcPct val="107000"/>
                        </a:lnSpc>
                      </a:pPr>
                      <a:endParaRPr lang="en-US" sz="1100">
                        <a:effectLst/>
                        <a:latin typeface="Calibri" panose="020F0502020204030204" pitchFamily="34"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a:lnSpc>
                          <a:spcPct val="107000"/>
                        </a:lnSpc>
                      </a:pPr>
                      <a:endParaRPr lang="en-US" sz="1100">
                        <a:effectLst/>
                        <a:latin typeface="Calibri" panose="020F0502020204030204" pitchFamily="34" charset="0"/>
                      </a:endParaRPr>
                    </a:p>
                  </a:txBody>
                  <a:tcPr marL="68580" marR="68580" marT="0" marB="0" anchor="b"/>
                </a:tc>
                <a:tc>
                  <a:txBody>
                    <a:bodyPr/>
                    <a:lstStyle/>
                    <a:p>
                      <a:pPr>
                        <a:lnSpc>
                          <a:spcPct val="107000"/>
                        </a:lnSpc>
                      </a:pPr>
                      <a:endParaRPr lang="en-US" sz="1100">
                        <a:effectLst/>
                        <a:latin typeface="Calibri" panose="020F0502020204030204" pitchFamily="34" charset="0"/>
                      </a:endParaRPr>
                    </a:p>
                  </a:txBody>
                  <a:tcPr marL="68580" marR="68580" marT="0" marB="0" anchor="b"/>
                </a:tc>
                <a:tc>
                  <a:txBody>
                    <a:bodyPr/>
                    <a:lstStyle/>
                    <a:p>
                      <a:pPr>
                        <a:lnSpc>
                          <a:spcPct val="107000"/>
                        </a:lnSpc>
                      </a:pPr>
                      <a:endParaRPr lang="en-US" sz="1100">
                        <a:effectLst/>
                        <a:latin typeface="Calibri" panose="020F0502020204030204" pitchFamily="34" charset="0"/>
                      </a:endParaRPr>
                    </a:p>
                  </a:txBody>
                  <a:tcPr marL="68580" marR="68580" marT="0" marB="0" anchor="b"/>
                </a:tc>
                <a:extLst>
                  <a:ext uri="{0D108BD9-81ED-4DB2-BD59-A6C34878D82A}">
                    <a16:rowId xmlns:a16="http://schemas.microsoft.com/office/drawing/2014/main" val="10002"/>
                  </a:ext>
                </a:extLst>
              </a:tr>
              <a:tr h="382016">
                <a:tc>
                  <a:txBody>
                    <a:bodyPr/>
                    <a:lstStyle/>
                    <a:p>
                      <a:pPr marL="0" marR="0">
                        <a:lnSpc>
                          <a:spcPct val="107000"/>
                        </a:lnSpc>
                        <a:spcBef>
                          <a:spcPts val="0"/>
                        </a:spcBef>
                        <a:spcAft>
                          <a:spcPts val="0"/>
                        </a:spcAft>
                      </a:pPr>
                      <a:r>
                        <a:rPr lang="en-US" sz="1200">
                          <a:effectLst/>
                        </a:rPr>
                        <a:t>pool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fontAlgn="b"/>
                      <a:r>
                        <a:rPr lang="en-US" sz="1100" b="0" i="0" u="none" strike="noStrike">
                          <a:solidFill>
                            <a:srgbClr val="000000"/>
                          </a:solidFill>
                          <a:effectLst/>
                          <a:latin typeface="Calibri" panose="020F0502020204030204" pitchFamily="34" charset="0"/>
                        </a:rPr>
                        <a:t>0.39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0.49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0.49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0.50</a:t>
                      </a:r>
                    </a:p>
                  </a:txBody>
                  <a:tcPr marL="7620" marR="7620" marT="7620" marB="0" anchor="b"/>
                </a:tc>
                <a:extLst>
                  <a:ext uri="{0D108BD9-81ED-4DB2-BD59-A6C34878D82A}">
                    <a16:rowId xmlns:a16="http://schemas.microsoft.com/office/drawing/2014/main" val="10003"/>
                  </a:ext>
                </a:extLst>
              </a:tr>
              <a:tr h="382016">
                <a:tc>
                  <a:txBody>
                    <a:bodyPr/>
                    <a:lstStyle/>
                    <a:p>
                      <a:pPr marL="0" marR="0">
                        <a:lnSpc>
                          <a:spcPct val="107000"/>
                        </a:lnSpc>
                        <a:spcBef>
                          <a:spcPts val="0"/>
                        </a:spcBef>
                        <a:spcAft>
                          <a:spcPts val="0"/>
                        </a:spcAft>
                      </a:pPr>
                      <a:r>
                        <a:rPr lang="en-US" sz="1200">
                          <a:effectLst/>
                        </a:rPr>
                        <a:t>baths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fontAlgn="b"/>
                      <a:r>
                        <a:rPr lang="en-US" sz="1100" b="0" i="0" u="none" strike="noStrike">
                          <a:solidFill>
                            <a:srgbClr val="000000"/>
                          </a:solidFill>
                          <a:effectLst/>
                          <a:latin typeface="Calibri" panose="020F0502020204030204" pitchFamily="34" charset="0"/>
                        </a:rPr>
                        <a:t>1.19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0.43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1.59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0.58</a:t>
                      </a:r>
                    </a:p>
                  </a:txBody>
                  <a:tcPr marL="7620" marR="7620" marT="7620" marB="0" anchor="b"/>
                </a:tc>
                <a:extLst>
                  <a:ext uri="{0D108BD9-81ED-4DB2-BD59-A6C34878D82A}">
                    <a16:rowId xmlns:a16="http://schemas.microsoft.com/office/drawing/2014/main" val="10004"/>
                  </a:ext>
                </a:extLst>
              </a:tr>
              <a:tr h="382016">
                <a:tc>
                  <a:txBody>
                    <a:bodyPr/>
                    <a:lstStyle/>
                    <a:p>
                      <a:pPr marL="0" marR="0">
                        <a:lnSpc>
                          <a:spcPct val="107000"/>
                        </a:lnSpc>
                        <a:spcBef>
                          <a:spcPts val="0"/>
                        </a:spcBef>
                        <a:spcAft>
                          <a:spcPts val="0"/>
                        </a:spcAft>
                      </a:pPr>
                      <a:r>
                        <a:rPr lang="en-US" sz="1200" dirty="0" err="1">
                          <a:effectLst/>
                        </a:rPr>
                        <a:t>unitsf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fontAlgn="b"/>
                      <a:r>
                        <a:rPr lang="en-US" sz="1100" b="0" i="0" u="none" strike="noStrike">
                          <a:solidFill>
                            <a:srgbClr val="000000"/>
                          </a:solidFill>
                          <a:effectLst/>
                          <a:latin typeface="Calibri" panose="020F0502020204030204" pitchFamily="34" charset="0"/>
                        </a:rPr>
                        <a:t>917.19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841.24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1349.09</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1175.99</a:t>
                      </a:r>
                    </a:p>
                  </a:txBody>
                  <a:tcPr marL="7620" marR="7620" marT="7620" marB="0" anchor="b"/>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3769" y="-8848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Grp="1" noChangeArrowheads="1"/>
          </p:cNvSpPr>
          <p:nvPr>
            <p:ph type="title"/>
          </p:nvPr>
        </p:nvSpPr>
        <p:spPr bwMode="auto">
          <a:xfrm>
            <a:off x="457200" y="169029"/>
            <a:ext cx="8158003"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a:t>Coulson and Fisher “Apartment</a:t>
            </a:r>
            <a:br>
              <a:rPr lang="en-US" dirty="0"/>
            </a:br>
            <a:r>
              <a:rPr lang="en-US" dirty="0"/>
              <a:t>Rent and Condo Rent” (2014)</a:t>
            </a:r>
          </a:p>
        </p:txBody>
      </p:sp>
    </p:spTree>
    <p:extLst>
      <p:ext uri="{BB962C8B-B14F-4D97-AF65-F5344CB8AC3E}">
        <p14:creationId xmlns:p14="http://schemas.microsoft.com/office/powerpoint/2010/main" val="153706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457200" y="1582341"/>
            <a:ext cx="8458200" cy="3416320"/>
          </a:xfrm>
          <a:prstGeom prst="rect">
            <a:avLst/>
          </a:prstGeom>
        </p:spPr>
        <p:txBody>
          <a:bodyPr wrap="square">
            <a:spAutoFit/>
          </a:bodyPr>
          <a:lstStyle/>
          <a:p>
            <a:r>
              <a:rPr lang="en-US" sz="2400" dirty="0"/>
              <a:t>The </a:t>
            </a:r>
            <a:r>
              <a:rPr lang="en-US" sz="2400" i="1" u="sng" dirty="0"/>
              <a:t>coordination costs/public goods explanation:</a:t>
            </a:r>
          </a:p>
          <a:p>
            <a:pPr marL="109728" indent="0">
              <a:buNone/>
            </a:pPr>
            <a:endParaRPr lang="en-US" sz="2400" dirty="0"/>
          </a:p>
          <a:p>
            <a:r>
              <a:rPr lang="en-US" sz="2400" dirty="0"/>
              <a:t>“This connection is not some statistical artifact.  It makes sense to have one roof, one owner.  When people rent single-family homes, they often take bad care of them… By contrast, in multi-family dwellings, dispersed ownership is a big headache.  Think of the battles that roil co-op boards.” (</a:t>
            </a:r>
            <a:r>
              <a:rPr lang="en-US" sz="2400" dirty="0" err="1"/>
              <a:t>Glaeser</a:t>
            </a:r>
            <a:r>
              <a:rPr lang="en-US" sz="2400" dirty="0"/>
              <a:t>, </a:t>
            </a:r>
            <a:r>
              <a:rPr lang="en-US" sz="2400" i="1" dirty="0"/>
              <a:t>Triumph of the City</a:t>
            </a:r>
            <a:r>
              <a:rPr lang="en-US" sz="2400" dirty="0"/>
              <a:t>, 2013, pp. 194-5)</a:t>
            </a:r>
          </a:p>
        </p:txBody>
      </p:sp>
    </p:spTree>
    <p:extLst>
      <p:ext uri="{BB962C8B-B14F-4D97-AF65-F5344CB8AC3E}">
        <p14:creationId xmlns:p14="http://schemas.microsoft.com/office/powerpoint/2010/main" val="227699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Coulson and Fisher (</a:t>
            </a:r>
            <a:r>
              <a:rPr lang="en-US" i="1" dirty="0"/>
              <a:t>The Governance of Multifamily Housing, </a:t>
            </a:r>
            <a:r>
              <a:rPr lang="en-US" dirty="0"/>
              <a:t>2015):  The coordination costs explanation suggests that in buildings with </a:t>
            </a:r>
            <a:r>
              <a:rPr lang="en-US" i="1" dirty="0"/>
              <a:t>more units</a:t>
            </a:r>
            <a:r>
              <a:rPr lang="en-US" dirty="0"/>
              <a:t>, dispersed ownership is </a:t>
            </a:r>
            <a:r>
              <a:rPr lang="en-US" i="1" dirty="0"/>
              <a:t>less likely</a:t>
            </a:r>
            <a:r>
              <a:rPr lang="en-US" dirty="0"/>
              <a:t>.</a:t>
            </a:r>
          </a:p>
          <a:p>
            <a:r>
              <a:rPr lang="en-US" dirty="0"/>
              <a:t>But this is not true.</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94275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867400" cy="459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normAutofit/>
          </a:bodyPr>
          <a:lstStyle/>
          <a:p>
            <a:r>
              <a:rPr lang="en-US" dirty="0"/>
              <a:t>Condo share rises in unit count</a:t>
            </a:r>
          </a:p>
        </p:txBody>
      </p:sp>
    </p:spTree>
    <p:extLst>
      <p:ext uri="{BB962C8B-B14F-4D97-AF65-F5344CB8AC3E}">
        <p14:creationId xmlns:p14="http://schemas.microsoft.com/office/powerpoint/2010/main" val="3133975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1760</TotalTime>
  <Words>1811</Words>
  <Application>Microsoft Office PowerPoint</Application>
  <PresentationFormat>On-screen Show (4:3)</PresentationFormat>
  <Paragraphs>173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Lucida Sans Unicode</vt:lpstr>
      <vt:lpstr>Verdana</vt:lpstr>
      <vt:lpstr>Wingdings 2</vt:lpstr>
      <vt:lpstr>Wingdings 3</vt:lpstr>
      <vt:lpstr>Concourse</vt:lpstr>
      <vt:lpstr>Single Family Rentals</vt:lpstr>
      <vt:lpstr>Tenure Choice and Structure Type</vt:lpstr>
      <vt:lpstr>PowerPoint Presentation</vt:lpstr>
      <vt:lpstr>But, in the last 15 years, 40% of the growth in SF is in rentals</vt:lpstr>
      <vt:lpstr>Why is there a correlation between structure type and tenure choice?</vt:lpstr>
      <vt:lpstr>Coulson and Fisher “Apartment Rent and Condo Rent” (2014)</vt:lpstr>
      <vt:lpstr>PowerPoint Presentation</vt:lpstr>
      <vt:lpstr>PowerPoint Presentation</vt:lpstr>
      <vt:lpstr>Condo share rises in unit count</vt:lpstr>
      <vt:lpstr>PowerPoint Presentation</vt:lpstr>
      <vt:lpstr>Professional management rises in unit count. (Coulson and Fisher, 2015) </vt:lpstr>
      <vt:lpstr>We are led to where property managers already were</vt:lpstr>
      <vt:lpstr>That changed in 2011 </vt:lpstr>
      <vt:lpstr>The problems of separated management (Huffington Post)</vt:lpstr>
      <vt:lpstr>What’s new in 2011?</vt:lpstr>
      <vt:lpstr>PowerPoint Presentation</vt:lpstr>
      <vt:lpstr>What else is new? Geographic concentration overcomes management problem</vt:lpstr>
      <vt:lpstr>PowerPoint Presentation</vt:lpstr>
      <vt:lpstr>Another stabilizing factor:rent securitization (Fields et al, SF Fed WP)</vt:lpstr>
      <vt:lpstr>PowerPoint Presentation</vt:lpstr>
      <vt:lpstr>Is the rise in SF rentals a problem? Homeowners are nice neighbors</vt:lpstr>
      <vt:lpstr>The rental externality didn’t go away.</vt:lpstr>
      <vt:lpstr>Does social capital decline?</vt:lpstr>
      <vt:lpstr>Plenty of evidence, all of it contradictory</vt:lpstr>
      <vt:lpstr>Tenure and neighborhood change: The case of State College, PA</vt:lpstr>
      <vt:lpstr>Coulson and Wommer: Tenure Tipping</vt:lpstr>
      <vt:lpstr>PowerPoint Presentation</vt:lpstr>
      <vt:lpstr>PowerPoint Presentation</vt:lpstr>
      <vt:lpstr>PowerPoint Presentation</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Family Rentals</dc:title>
  <dc:creator>Ed Coulson</dc:creator>
  <cp:lastModifiedBy>asdf</cp:lastModifiedBy>
  <cp:revision>42</cp:revision>
  <dcterms:created xsi:type="dcterms:W3CDTF">2016-12-29T22:08:09Z</dcterms:created>
  <dcterms:modified xsi:type="dcterms:W3CDTF">2022-11-20T00:15:21Z</dcterms:modified>
</cp:coreProperties>
</file>